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5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7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8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0" r:id="rId1"/>
  </p:sldMasterIdLst>
  <p:notesMasterIdLst>
    <p:notesMasterId r:id="rId35"/>
  </p:notesMasterIdLst>
  <p:handoutMasterIdLst>
    <p:handoutMasterId r:id="rId36"/>
  </p:handoutMasterIdLst>
  <p:sldIdLst>
    <p:sldId id="404" r:id="rId2"/>
    <p:sldId id="493" r:id="rId3"/>
    <p:sldId id="563" r:id="rId4"/>
    <p:sldId id="505" r:id="rId5"/>
    <p:sldId id="690" r:id="rId6"/>
    <p:sldId id="682" r:id="rId7"/>
    <p:sldId id="696" r:id="rId8"/>
    <p:sldId id="691" r:id="rId9"/>
    <p:sldId id="681" r:id="rId10"/>
    <p:sldId id="697" r:id="rId11"/>
    <p:sldId id="688" r:id="rId12"/>
    <p:sldId id="689" r:id="rId13"/>
    <p:sldId id="699" r:id="rId14"/>
    <p:sldId id="679" r:id="rId15"/>
    <p:sldId id="698" r:id="rId16"/>
    <p:sldId id="686" r:id="rId17"/>
    <p:sldId id="678" r:id="rId18"/>
    <p:sldId id="687" r:id="rId19"/>
    <p:sldId id="685" r:id="rId20"/>
    <p:sldId id="684" r:id="rId21"/>
    <p:sldId id="683" r:id="rId22"/>
    <p:sldId id="585" r:id="rId23"/>
    <p:sldId id="672" r:id="rId24"/>
    <p:sldId id="692" r:id="rId25"/>
    <p:sldId id="693" r:id="rId26"/>
    <p:sldId id="623" r:id="rId27"/>
    <p:sldId id="643" r:id="rId28"/>
    <p:sldId id="694" r:id="rId29"/>
    <p:sldId id="546" r:id="rId30"/>
    <p:sldId id="625" r:id="rId31"/>
    <p:sldId id="526" r:id="rId32"/>
    <p:sldId id="578" r:id="rId33"/>
    <p:sldId id="479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ry Magid" initials="LJM" lastIdx="4" clrIdx="0"/>
  <p:cmAuthor id="1" name="mnkochan" initials="m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1FD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0" autoAdjust="0"/>
    <p:restoredTop sz="95956" autoAdjust="0"/>
  </p:normalViewPr>
  <p:slideViewPr>
    <p:cSldViewPr>
      <p:cViewPr varScale="1">
        <p:scale>
          <a:sx n="112" d="100"/>
          <a:sy n="112" d="100"/>
        </p:scale>
        <p:origin x="19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>
        <p:scale>
          <a:sx n="120" d="100"/>
          <a:sy n="120" d="100"/>
        </p:scale>
        <p:origin x="-2568" y="4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8-06-22T21:29:05.296" idx="30">
    <p:pos x="10" y="10"/>
    <p:text>center text on this slide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2B7FA36-761B-4923-B4D9-38354EB22DB7}" type="datetime1">
              <a:rPr lang="en-US"/>
              <a:pPr>
                <a:defRPr/>
              </a:pPr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B4552EA-B877-4442-9C29-909EC28BB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38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CBD41E8-42CC-4EAD-B2D0-816A40D13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83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DA526-E7FB-4524-8220-59CC776B8A60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414838"/>
            <a:ext cx="4724400" cy="418306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064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C2EDA-5D3A-4FDB-B51F-ABBD63BB3810}" type="slidenum">
              <a:rPr lang="en-US" smtClean="0">
                <a:latin typeface="Arial" charset="0"/>
              </a:rPr>
              <a:pPr/>
              <a:t>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xfrm>
            <a:off x="1181100" y="4414838"/>
            <a:ext cx="4686300" cy="4183062"/>
          </a:xfrm>
          <a:noFill/>
          <a:ln/>
        </p:spPr>
        <p:txBody>
          <a:bodyPr/>
          <a:lstStyle/>
          <a:p>
            <a:endParaRPr lang="en-US" b="1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085E2-B162-4B32-B62A-339CA0C0CBB2}" type="slidenum">
              <a:rPr lang="en-US" smtClean="0">
                <a:latin typeface="Arial" charset="0"/>
              </a:rPr>
              <a:pPr/>
              <a:t>3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3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D41E8-42CC-4EAD-B2D0-816A40D13C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0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D41E8-42CC-4EAD-B2D0-816A40D13C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8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WAS A REVELATION TO ME BACK IN 2007, when I first read it in the medical journal, </a:t>
            </a:r>
            <a:r>
              <a:rPr lang="en-US" i="1" dirty="0" smtClean="0"/>
              <a:t>ARCHIVES OF PEDIATRICS &amp; ADOLESCENT MEDICINE. </a:t>
            </a:r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This is when I realized what a big risk factor young people’s own </a:t>
            </a:r>
            <a:r>
              <a:rPr lang="en-US" sz="1400" i="1" dirty="0" smtClean="0"/>
              <a:t>behavior </a:t>
            </a:r>
            <a:r>
              <a:rPr lang="en-US" sz="1400" dirty="0" smtClean="0"/>
              <a:t>is – in the contexts of both bullying </a:t>
            </a:r>
            <a:r>
              <a:rPr lang="en-US" sz="1400" i="1" dirty="0" smtClean="0"/>
              <a:t>and </a:t>
            </a:r>
            <a:r>
              <a:rPr lang="en-US" sz="1400" dirty="0" smtClean="0"/>
              <a:t>predation.</a:t>
            </a:r>
          </a:p>
          <a:p>
            <a:endParaRPr lang="en-US" sz="1400" dirty="0" smtClean="0"/>
          </a:p>
          <a:p>
            <a:r>
              <a:rPr lang="en-US" sz="1400" dirty="0" smtClean="0"/>
              <a:t>HERE’S THE CHART.... [next slide]</a:t>
            </a:r>
          </a:p>
          <a:p>
            <a:endParaRPr lang="en-US" dirty="0" smtClean="0"/>
          </a:p>
          <a:p>
            <a:r>
              <a:rPr lang="en-US" dirty="0" smtClean="0"/>
              <a:t>http://archpedi.ama-assn.org/cgi/content/full/161/2/138</a:t>
            </a:r>
          </a:p>
          <a:p>
            <a:endParaRPr lang="en-US" dirty="0" smtClean="0"/>
          </a:p>
          <a:p>
            <a:r>
              <a:rPr lang="en-US" dirty="0" smtClean="0"/>
              <a:t>[See also: “Digital risk, digital citizenship” &lt;http://www.netfamilynews.org/2009/05/digital-risk-digital-citizenship.html&gt;.]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85958-8471-4426-8F51-D1D86FB102FF}" type="slidenum">
              <a:rPr lang="en-US" smtClean="0">
                <a:latin typeface="Arial" charset="0"/>
              </a:rPr>
              <a:pPr/>
              <a:t>27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9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BC6EA-08B3-4789-9446-F46BA415A4D9}" type="slidenum">
              <a:rPr lang="en-US" smtClean="0">
                <a:latin typeface="Arial" charset="0"/>
              </a:rPr>
              <a:pPr/>
              <a:t>29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6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CCE97-B786-4C73-8E1C-F3CB01D1E19A}" type="slidenum">
              <a:rPr lang="en-US" smtClean="0">
                <a:latin typeface="Arial" charset="0"/>
              </a:rPr>
              <a:pPr/>
              <a:t>31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7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E95AD1D-026F-4ADA-96F8-C36CBF2B1196}" type="slidenum">
              <a:rPr lang="en-US" sz="1200"/>
              <a:pPr algn="r" eaLnBrk="0" hangingPunct="0"/>
              <a:t>33</a:t>
            </a:fld>
            <a:endParaRPr lang="en-US" sz="1200" dirty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39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89E6-04BA-4D1C-9EAC-88B386527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0FA3-F22B-43E9-9511-E15D3E168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6547-BBED-4FA3-B7A9-DA8D54126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0439-162C-43B0-8A2A-D2FD12D9E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2B69-CDEC-46D3-B2DD-F1C66C4E9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1E86F-E241-4D3C-BB3B-29B34954D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EA71-70E9-4BC4-93FC-6EB0F4890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CBB9-60FB-4091-A8CB-1EA50A59D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7A73-4225-4962-A3B9-8441837E3C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4C57-5699-410C-854C-3A0366A0E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7958-E1CD-4B8B-B293-B83A6AACA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944AD9-CA41-4DBF-B0D7-83235F0AD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image" Target="../media/image2.jpeg"/><Relationship Id="rId4" Type="http://schemas.openxmlformats.org/officeDocument/2006/relationships/tags" Target="../tags/tag67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08.xml"/><Relationship Id="rId7" Type="http://schemas.openxmlformats.org/officeDocument/2006/relationships/image" Target="../media/image6.jpe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2.jpe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2.jpe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29.xml"/><Relationship Id="rId7" Type="http://schemas.openxmlformats.org/officeDocument/2006/relationships/image" Target="../media/image8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42.xml"/><Relationship Id="rId7" Type="http://schemas.openxmlformats.org/officeDocument/2006/relationships/image" Target="../media/image9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72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10" Type="http://schemas.openxmlformats.org/officeDocument/2006/relationships/image" Target="../media/image2.jpeg"/><Relationship Id="rId4" Type="http://schemas.openxmlformats.org/officeDocument/2006/relationships/tags" Target="../tags/tag152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image" Target="../media/image2.jpeg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11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10.jpeg"/><Relationship Id="rId5" Type="http://schemas.openxmlformats.org/officeDocument/2006/relationships/tags" Target="../tags/tag16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59.xml"/><Relationship Id="rId9" Type="http://schemas.openxmlformats.org/officeDocument/2006/relationships/tags" Target="../tags/tag1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2.jpe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2.jpe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13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91.xml"/><Relationship Id="rId7" Type="http://schemas.openxmlformats.org/officeDocument/2006/relationships/image" Target="../media/image14.jpe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96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77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18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19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1.xml"/><Relationship Id="rId4" Type="http://schemas.openxmlformats.org/officeDocument/2006/relationships/tags" Target="../tags/tag2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comments" Target="../comments/comment1.xml"/><Relationship Id="rId3" Type="http://schemas.openxmlformats.org/officeDocument/2006/relationships/tags" Target="../tags/tag21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image" Target="../media/image20.png"/><Relationship Id="rId5" Type="http://schemas.openxmlformats.org/officeDocument/2006/relationships/tags" Target="../tags/tag216.xml"/><Relationship Id="rId10" Type="http://schemas.openxmlformats.org/officeDocument/2006/relationships/image" Target="../media/image1.png"/><Relationship Id="rId4" Type="http://schemas.openxmlformats.org/officeDocument/2006/relationships/tags" Target="../tags/tag215.xml"/><Relationship Id="rId9" Type="http://schemas.openxmlformats.org/officeDocument/2006/relationships/hyperlink" Target="mailto:larry@connectsafely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6.xml"/><Relationship Id="rId7" Type="http://schemas.openxmlformats.org/officeDocument/2006/relationships/image" Target="../media/image3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5.xml"/><Relationship Id="rId7" Type="http://schemas.openxmlformats.org/officeDocument/2006/relationships/image" Target="../media/image4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286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Digital Citizenship and Media Literacy</a:t>
            </a:r>
            <a:endParaRPr lang="en-US" sz="3600" b="1" dirty="0" smtClean="0">
              <a:solidFill>
                <a:srgbClr val="FF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07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18288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07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1861457"/>
            <a:ext cx="7467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3200" b="1" dirty="0" smtClean="0">
                <a:latin typeface="+mn-lt"/>
              </a:rPr>
              <a:t>Dr. Larry Magid, </a:t>
            </a:r>
            <a:r>
              <a:rPr lang="en-US" sz="3200" b="1" dirty="0" err="1" smtClean="0">
                <a:latin typeface="+mn-lt"/>
              </a:rPr>
              <a:t>Ed.D</a:t>
            </a:r>
            <a:endParaRPr lang="en-US" sz="3200" b="1" dirty="0">
              <a:latin typeface="+mn-lt"/>
            </a:endParaRPr>
          </a:p>
          <a:p>
            <a:pPr algn="ctr" eaLnBrk="0" hangingPunct="0"/>
            <a:r>
              <a:rPr lang="en-US" sz="2000" b="1" dirty="0">
                <a:latin typeface="+mn-lt"/>
              </a:rPr>
              <a:t>Co-director</a:t>
            </a:r>
          </a:p>
          <a:p>
            <a:pPr algn="ctr" eaLnBrk="0" hangingPunct="0"/>
            <a:r>
              <a:rPr lang="en-US" sz="2000" b="1" dirty="0">
                <a:solidFill>
                  <a:srgbClr val="0000FF"/>
                </a:solidFill>
                <a:latin typeface="+mn-lt"/>
              </a:rPr>
              <a:t>ConnectSafely.org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Founder</a:t>
            </a:r>
            <a:endParaRPr lang="en-US" sz="2000" b="1" dirty="0">
              <a:latin typeface="+mn-lt"/>
            </a:endParaRPr>
          </a:p>
          <a:p>
            <a:pPr algn="ctr" eaLnBrk="0" hangingPunct="0"/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SafeKids.com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Technology Analyst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CBS News</a:t>
            </a:r>
          </a:p>
          <a:p>
            <a:pPr algn="ctr" eaLnBrk="0" hangingPunct="0"/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3077" name="Picture 9" descr="CScharacters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5359400"/>
            <a:ext cx="67945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cslogo_cropped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4750283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676400" y="3810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omic Sans MS"/>
                <a:cs typeface="Comic Sans MS"/>
              </a:rPr>
              <a:t>Digital literacy</a:t>
            </a:r>
            <a:endParaRPr lang="en-US" sz="4400" b="1" dirty="0">
              <a:latin typeface="Comic Sans MS"/>
              <a:cs typeface="Comic Sans MS"/>
            </a:endParaRPr>
          </a:p>
        </p:txBody>
      </p:sp>
      <p:pic>
        <p:nvPicPr>
          <p:cNvPr id="7" name="Picture 6" descr="lit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76400"/>
            <a:ext cx="3022600" cy="33401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762000" y="5943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Image:Texas</a:t>
            </a:r>
            <a:r>
              <a:rPr lang="en-US" sz="1800" dirty="0" smtClean="0">
                <a:latin typeface="+mn-lt"/>
              </a:rPr>
              <a:t> Dept. of Criminal Justice</a:t>
            </a:r>
            <a:endParaRPr lang="en-US" sz="1800" dirty="0">
              <a:latin typeface="+mn-lt"/>
            </a:endParaRPr>
          </a:p>
        </p:txBody>
      </p:sp>
      <p:pic>
        <p:nvPicPr>
          <p:cNvPr id="5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9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 b="1" dirty="0" smtClean="0">
                <a:latin typeface="Comic Sans MS" pitchFamily="66" charset="0"/>
              </a:rPr>
              <a:t>Passwords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Protect your passwords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Don’t even share them with your best friends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3600" dirty="0"/>
              <a:t>Create secure passwords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Use a phrase that</a:t>
            </a:r>
            <a:r>
              <a:rPr lang="fr-FR" dirty="0" smtClean="0"/>
              <a:t>’</a:t>
            </a:r>
            <a:r>
              <a:rPr lang="en-US" dirty="0" smtClean="0"/>
              <a:t>s easy to remember but hard to guess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Use symbols and numbers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Don’t use the same password on multiple sites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7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Comic Sans MS" pitchFamily="66" charset="0"/>
              </a:rPr>
              <a:t>Security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371600"/>
            <a:ext cx="7620000" cy="4953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Use security software</a:t>
            </a:r>
          </a:p>
          <a:p>
            <a:pPr>
              <a:buFont typeface="Arial"/>
              <a:buChar char="•"/>
            </a:pPr>
            <a:r>
              <a:rPr lang="en-US" dirty="0" smtClean="0"/>
              <a:t>Keep your operating system and programs up-to-date</a:t>
            </a:r>
          </a:p>
          <a:p>
            <a:pPr>
              <a:buFont typeface="Arial"/>
              <a:buChar char="•"/>
            </a:pPr>
            <a:r>
              <a:rPr lang="en-US" dirty="0" smtClean="0"/>
              <a:t>Be careful about </a:t>
            </a:r>
            <a:r>
              <a:rPr lang="en-US" dirty="0" err="1" smtClean="0"/>
              <a:t>WiFi</a:t>
            </a:r>
            <a:r>
              <a:rPr lang="en-US" dirty="0" smtClean="0"/>
              <a:t> hotspots</a:t>
            </a:r>
          </a:p>
          <a:p>
            <a:pPr>
              <a:buFont typeface="Arial"/>
              <a:buChar char="•"/>
            </a:pPr>
            <a:r>
              <a:rPr lang="en-US" dirty="0" smtClean="0"/>
              <a:t>Avoid dangerous websites with “drive-by downloads”</a:t>
            </a:r>
          </a:p>
          <a:p>
            <a:pPr>
              <a:buFont typeface="Arial"/>
              <a:buChar char="•"/>
            </a:pPr>
            <a:r>
              <a:rPr lang="en-US" dirty="0" smtClean="0"/>
              <a:t>Don’t download anything from a source you don</a:t>
            </a:r>
            <a:r>
              <a:rPr lang="fr-FR" dirty="0" smtClean="0"/>
              <a:t>’</a:t>
            </a:r>
            <a:r>
              <a:rPr lang="en-US" dirty="0" smtClean="0"/>
              <a:t>t trust</a:t>
            </a:r>
          </a:p>
          <a:p>
            <a:pPr>
              <a:buFont typeface="Arial"/>
              <a:buChar char="•"/>
            </a:pPr>
            <a:r>
              <a:rPr lang="en-US" dirty="0" smtClean="0"/>
              <a:t>Back up your data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94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>Privacy &amp; Reputation Management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209800"/>
            <a:ext cx="52197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95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 b="1" dirty="0" smtClean="0">
                <a:latin typeface="Comic Sans MS" pitchFamily="66" charset="0"/>
              </a:rPr>
              <a:t>Protect your privacy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It’s up to you to control what other people know about you</a:t>
            </a:r>
          </a:p>
          <a:p>
            <a:r>
              <a:rPr lang="en-US" dirty="0" smtClean="0"/>
              <a:t>If it’s private, don</a:t>
            </a:r>
            <a:r>
              <a:rPr lang="fr-FR" dirty="0" smtClean="0"/>
              <a:t>’</a:t>
            </a:r>
            <a:r>
              <a:rPr lang="en-US" dirty="0" smtClean="0"/>
              <a:t>t post it online – not even via email </a:t>
            </a:r>
          </a:p>
          <a:p>
            <a:pPr lvl="1"/>
            <a:r>
              <a:rPr lang="en-US" dirty="0" smtClean="0"/>
              <a:t>Anything can be copied, pasted and forwarded</a:t>
            </a:r>
          </a:p>
          <a:p>
            <a:r>
              <a:rPr lang="en-US" dirty="0" smtClean="0"/>
              <a:t>Once it’s posted, you can’t take it back</a:t>
            </a:r>
            <a:endParaRPr lang="en-US" dirty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97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304800"/>
            <a:ext cx="8686800" cy="1143000"/>
          </a:xfrm>
        </p:spPr>
        <p:txBody>
          <a:bodyPr/>
          <a:lstStyle/>
          <a:p>
            <a:r>
              <a:rPr lang="en-US" sz="3200" b="1" dirty="0" smtClean="0">
                <a:latin typeface="Comic Sans MS" pitchFamily="66" charset="0"/>
              </a:rPr>
              <a:t>Reputation management: Have a good </a:t>
            </a:r>
            <a:r>
              <a:rPr lang="en-US" sz="3200" b="1" dirty="0">
                <a:latin typeface="Comic Sans MS" pitchFamily="66" charset="0"/>
              </a:rPr>
              <a:t>d</a:t>
            </a:r>
            <a:r>
              <a:rPr lang="en-US" sz="3200" b="1" dirty="0" smtClean="0">
                <a:latin typeface="Comic Sans MS" pitchFamily="66" charset="0"/>
              </a:rPr>
              <a:t>igital footprint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A online reputation is better than none at all</a:t>
            </a:r>
          </a:p>
          <a:p>
            <a:endParaRPr lang="en-US" dirty="0" smtClean="0"/>
          </a:p>
          <a:p>
            <a:r>
              <a:rPr lang="en-US" dirty="0" smtClean="0"/>
              <a:t>One of the best ways to bury embarrassing search results is to </a:t>
            </a:r>
            <a:r>
              <a:rPr lang="en-US" smtClean="0"/>
              <a:t>create good </a:t>
            </a:r>
            <a:r>
              <a:rPr lang="en-US" dirty="0" smtClean="0"/>
              <a:t>ones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57" y="2362200"/>
            <a:ext cx="3276600" cy="3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latin typeface="Comic Sans MS"/>
                <a:cs typeface="Comic Sans MS"/>
              </a:rPr>
              <a:t>Critical thinking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/>
              <a:t>Not everything you see online is true</a:t>
            </a:r>
          </a:p>
          <a:p>
            <a:r>
              <a:rPr lang="en-US" sz="2400" dirty="0"/>
              <a:t>Consider the “source” and only rely on information from trusted sources</a:t>
            </a:r>
          </a:p>
          <a:p>
            <a:r>
              <a:rPr lang="en-US" sz="2400" dirty="0"/>
              <a:t>Not all sites have your best interest in mind</a:t>
            </a:r>
          </a:p>
          <a:p>
            <a:pPr lvl="1"/>
            <a:r>
              <a:rPr lang="en-US" sz="2400" dirty="0"/>
              <a:t>Self harm &amp; substance abuse</a:t>
            </a:r>
          </a:p>
          <a:p>
            <a:pPr lvl="1"/>
            <a:r>
              <a:rPr lang="en-US" sz="2400" dirty="0"/>
              <a:t>Hate &amp; harassment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/>
              <a:t>Just because someone is an adult, </a:t>
            </a:r>
            <a:r>
              <a:rPr lang="en-US" sz="2400" dirty="0" err="1"/>
              <a:t>doesn</a:t>
            </a:r>
            <a:r>
              <a:rPr lang="fr-FR" sz="2400" dirty="0"/>
              <a:t>’</a:t>
            </a:r>
            <a:r>
              <a:rPr lang="en-US" sz="2400" dirty="0"/>
              <a:t>t mean they’re necessarily a good role model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/>
              <a:t>Look at the URL to make sure you are where you think you are</a:t>
            </a:r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1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 b="1" dirty="0" smtClean="0">
                <a:latin typeface="Comic Sans MS" pitchFamily="66" charset="0"/>
              </a:rPr>
              <a:t>Social networking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71600" y="1295400"/>
            <a:ext cx="5181600" cy="5791200"/>
          </a:xfrm>
        </p:spPr>
        <p:txBody>
          <a:bodyPr/>
          <a:lstStyle/>
          <a:p>
            <a:r>
              <a:rPr lang="en-US" dirty="0" smtClean="0"/>
              <a:t>Learn to use the privacy tools</a:t>
            </a:r>
          </a:p>
          <a:p>
            <a:r>
              <a:rPr lang="en-US" dirty="0" smtClean="0"/>
              <a:t>Don’t post stuff that will get you in trouble now or in the future</a:t>
            </a:r>
          </a:p>
          <a:p>
            <a:r>
              <a:rPr lang="en-US" dirty="0" smtClean="0"/>
              <a:t>Be honest about your age</a:t>
            </a:r>
          </a:p>
          <a:p>
            <a:pPr lvl="1"/>
            <a:r>
              <a:rPr lang="en-US" dirty="0" smtClean="0"/>
              <a:t>There are good reasons that they ask what year you were born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Tag responsibly</a:t>
            </a:r>
          </a:p>
          <a:p>
            <a:pPr lvl="1"/>
            <a:endParaRPr lang="en-US" dirty="0" smtClean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52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4000" b="1" dirty="0" smtClean="0">
                <a:latin typeface="Comic Sans MS" pitchFamily="66" charset="0"/>
              </a:rPr>
              <a:t>“</a:t>
            </a:r>
            <a:r>
              <a:rPr lang="en-US" sz="4000" b="1" dirty="0" err="1" smtClean="0">
                <a:latin typeface="Comic Sans MS" pitchFamily="66" charset="0"/>
              </a:rPr>
              <a:t>Sexting</a:t>
            </a:r>
            <a:r>
              <a:rPr lang="en-US" sz="4000" b="1" dirty="0" smtClean="0">
                <a:latin typeface="Comic Sans MS" pitchFamily="66" charset="0"/>
              </a:rPr>
              <a:t>”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71600" y="1295400"/>
            <a:ext cx="5181600" cy="5791200"/>
          </a:xfrm>
        </p:spPr>
        <p:txBody>
          <a:bodyPr/>
          <a:lstStyle/>
          <a:p>
            <a:r>
              <a:rPr lang="en-US" dirty="0" smtClean="0"/>
              <a:t>It could be against the law</a:t>
            </a:r>
          </a:p>
          <a:p>
            <a:r>
              <a:rPr lang="en-US" dirty="0" smtClean="0"/>
              <a:t>It could haunt you later on</a:t>
            </a:r>
          </a:p>
          <a:p>
            <a:pPr lvl="1"/>
            <a:r>
              <a:rPr lang="en-US" sz="2800" dirty="0" smtClean="0"/>
              <a:t>Don’t take the </a:t>
            </a:r>
            <a:r>
              <a:rPr lang="en-US" sz="2800" dirty="0" err="1" smtClean="0"/>
              <a:t>picutres</a:t>
            </a:r>
            <a:r>
              <a:rPr lang="en-US" sz="2800" dirty="0" smtClean="0"/>
              <a:t>	</a:t>
            </a:r>
          </a:p>
          <a:p>
            <a:pPr lvl="1"/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send them – even to someone you </a:t>
            </a:r>
            <a:r>
              <a:rPr lang="en-US" i="1" dirty="0" smtClean="0"/>
              <a:t>really</a:t>
            </a:r>
            <a:r>
              <a:rPr lang="en-US" dirty="0" smtClean="0"/>
              <a:t> care about</a:t>
            </a:r>
          </a:p>
          <a:p>
            <a:pPr lvl="1"/>
            <a:r>
              <a:rPr lang="en-US" dirty="0" smtClean="0"/>
              <a:t>If you get them, don’t share them</a:t>
            </a:r>
          </a:p>
          <a:p>
            <a:pPr lvl="1"/>
            <a:r>
              <a:rPr lang="en-US" dirty="0" smtClean="0"/>
              <a:t>Don’t carry them around on your phone.  You could be breaking the law</a:t>
            </a:r>
          </a:p>
          <a:p>
            <a:pPr lvl="1"/>
            <a:endParaRPr lang="en-US" sz="2800" dirty="0"/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12009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18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600" b="1" dirty="0" smtClean="0">
                <a:latin typeface="Comic Sans MS" pitchFamily="66" charset="0"/>
              </a:rPr>
              <a:t>Reporting abuse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71600" y="1295400"/>
            <a:ext cx="5181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Get to know the service’s reporting tools</a:t>
            </a:r>
          </a:p>
          <a:p>
            <a:pPr>
              <a:buFont typeface="Arial"/>
              <a:buChar char="•"/>
            </a:pPr>
            <a:r>
              <a:rPr lang="en-US" dirty="0" smtClean="0"/>
              <a:t>Consider “social reporting”</a:t>
            </a:r>
          </a:p>
          <a:p>
            <a:pPr marL="457200" lvl="1" indent="0">
              <a:buNone/>
            </a:pPr>
            <a:r>
              <a:rPr lang="en-US" dirty="0" smtClean="0"/>
              <a:t>Sometimes just asking the person to take something down is all that</a:t>
            </a:r>
            <a:r>
              <a:rPr lang="fr-FR" dirty="0" smtClean="0"/>
              <a:t>’</a:t>
            </a:r>
            <a:r>
              <a:rPr lang="en-US" dirty="0" smtClean="0"/>
              <a:t>s necessary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Talk with trusted adults and kids</a:t>
            </a:r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8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latin typeface="Comic Sans MS" pitchFamily="66" charset="0"/>
              </a:rPr>
              <a:t>4 Types of Online Safety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Physical safety</a:t>
            </a:r>
            <a:r>
              <a:rPr lang="en-US" sz="2800" dirty="0" smtClean="0">
                <a:ea typeface="ＭＳ Ｐゴシック" pitchFamily="34" charset="-128"/>
              </a:rPr>
              <a:t> – freedom from physical harm</a:t>
            </a:r>
          </a:p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Psychological safety</a:t>
            </a:r>
            <a:r>
              <a:rPr lang="en-US" sz="2800" dirty="0" smtClean="0">
                <a:ea typeface="ＭＳ Ｐゴシック" pitchFamily="34" charset="-128"/>
              </a:rPr>
              <a:t> – freedom from cruelty, harassment, and exposure to potentially disturbing material </a:t>
            </a:r>
          </a:p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Reputational and legal safety</a:t>
            </a:r>
            <a:r>
              <a:rPr lang="en-US" sz="2800" dirty="0" smtClean="0">
                <a:ea typeface="ＭＳ Ｐゴシック" pitchFamily="34" charset="-128"/>
              </a:rPr>
              <a:t> – freedom from unwanted social, academic, professional, and legal consequences that could affect you for a lifetime </a:t>
            </a:r>
          </a:p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Identity, property, and community safety</a:t>
            </a:r>
            <a:r>
              <a:rPr lang="en-US" sz="2800" dirty="0" smtClean="0">
                <a:ea typeface="ＭＳ Ｐゴシック" pitchFamily="34" charset="-128"/>
              </a:rPr>
              <a:t> – freedom 		from theft of identity &amp; property</a:t>
            </a: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14340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62484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57200" y="633043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Source: </a:t>
            </a:r>
            <a:r>
              <a:rPr lang="en-US" sz="1800" dirty="0" smtClean="0">
                <a:latin typeface="+mn-lt"/>
              </a:rPr>
              <a:t>Anne Collier. </a:t>
            </a:r>
            <a:r>
              <a:rPr lang="en-US" sz="1800" dirty="0" err="1" smtClean="0">
                <a:latin typeface="+mn-lt"/>
              </a:rPr>
              <a:t>NetFamilyNews</a:t>
            </a:r>
            <a:r>
              <a:rPr lang="en-US" sz="1800" dirty="0" smtClean="0">
                <a:latin typeface="+mn-lt"/>
              </a:rPr>
              <a:t> &amp; ConnectSafely.org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800" b="1" dirty="0" smtClean="0">
                <a:latin typeface="Comic Sans MS" pitchFamily="66" charset="0"/>
              </a:rPr>
              <a:t>Don’t go there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6705600" cy="4525963"/>
          </a:xfrm>
        </p:spPr>
        <p:txBody>
          <a:bodyPr/>
          <a:lstStyle/>
          <a:p>
            <a:r>
              <a:rPr lang="en-US" dirty="0" smtClean="0"/>
              <a:t>There are certain places on the net you shouldn’t go. You know what I mean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429000" y="3429000"/>
            <a:ext cx="1524000" cy="19812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7690926" y="310484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cslogo_cropped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0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2133600"/>
            <a:ext cx="28511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43550" y="2757488"/>
            <a:ext cx="232251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>
            <p:custDataLst>
              <p:tags r:id="rId4"/>
            </p:custDataLst>
          </p:nvPr>
        </p:nvSpPr>
        <p:spPr>
          <a:xfrm>
            <a:off x="5202238" y="1962150"/>
            <a:ext cx="2971800" cy="396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>
            <a:stCxn id="4" idx="1"/>
            <a:endCxn id="4" idx="5"/>
          </p:cNvCxnSpPr>
          <p:nvPr>
            <p:custDataLst>
              <p:tags r:id="rId5"/>
            </p:custDataLst>
          </p:nvPr>
        </p:nvCxnSpPr>
        <p:spPr>
          <a:xfrm rot="16200000" flipH="1">
            <a:off x="5287169" y="2893219"/>
            <a:ext cx="2801938" cy="210185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9200" y="457200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Use the computer between your ears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485775" y="4610100"/>
            <a:ext cx="3675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Protection that </a:t>
            </a:r>
            <a:r>
              <a:rPr lang="en-US" sz="2000" dirty="0" smtClean="0">
                <a:latin typeface="+mn-lt"/>
              </a:rPr>
              <a:t>lasts </a:t>
            </a:r>
            <a:r>
              <a:rPr lang="en-US" sz="2000" dirty="0">
                <a:latin typeface="+mn-lt"/>
              </a:rPr>
              <a:t>a lifetime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854575" y="6086475"/>
            <a:ext cx="3676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Training wheels for young kids</a:t>
            </a:r>
          </a:p>
        </p:txBody>
      </p:sp>
      <p:pic>
        <p:nvPicPr>
          <p:cNvPr id="10" name="Picture 7" descr="cslogo_cropped.jp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0960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353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457200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</a:rPr>
              <a:t>Cyberbullying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1600200"/>
            <a:ext cx="36369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48947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Bullying has been around for a very long time, but cyberbullying…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38175" y="1632306"/>
            <a:ext cx="7820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Bullies can be invisible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latin typeface="+mn-lt"/>
              </a:rPr>
              <a:t>(Victims </a:t>
            </a:r>
            <a:r>
              <a:rPr lang="en-US" sz="2000" dirty="0">
                <a:latin typeface="+mn-lt"/>
              </a:rPr>
              <a:t>sometimes do not </a:t>
            </a:r>
            <a:r>
              <a:rPr lang="en-US" sz="2000" dirty="0" smtClean="0">
                <a:latin typeface="+mn-lt"/>
              </a:rPr>
              <a:t>know </a:t>
            </a:r>
            <a:r>
              <a:rPr lang="en-US" sz="2000" dirty="0">
                <a:latin typeface="+mn-lt"/>
              </a:rPr>
              <a:t>who the bully is, or why they are </a:t>
            </a:r>
            <a:r>
              <a:rPr lang="en-US" sz="2000" dirty="0" smtClean="0">
                <a:latin typeface="+mn-lt"/>
              </a:rPr>
              <a:t>being targeted)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Viral</a:t>
            </a:r>
            <a:r>
              <a:rPr lang="en-US" sz="2000" dirty="0" smtClean="0">
                <a:latin typeface="+mn-lt"/>
              </a:rPr>
              <a:t>: (Hurtful </a:t>
            </a:r>
            <a:r>
              <a:rPr lang="en-US" sz="2000" dirty="0">
                <a:latin typeface="+mn-lt"/>
              </a:rPr>
              <a:t>actions </a:t>
            </a:r>
            <a:r>
              <a:rPr lang="en-US" sz="2000" dirty="0" smtClean="0">
                <a:latin typeface="+mn-lt"/>
              </a:rPr>
              <a:t>of </a:t>
            </a:r>
            <a:r>
              <a:rPr lang="en-US" sz="2000" dirty="0">
                <a:latin typeface="+mn-lt"/>
              </a:rPr>
              <a:t>a cyberbully are viral; that is, a large </a:t>
            </a:r>
            <a:r>
              <a:rPr lang="en-US" sz="2000" dirty="0" smtClean="0">
                <a:latin typeface="+mn-lt"/>
              </a:rPr>
              <a:t>number </a:t>
            </a:r>
            <a:r>
              <a:rPr lang="en-US" sz="2000" dirty="0">
                <a:latin typeface="+mn-lt"/>
              </a:rPr>
              <a:t>of people (at school, in the </a:t>
            </a:r>
            <a:r>
              <a:rPr lang="en-US" sz="2000" dirty="0" smtClean="0">
                <a:latin typeface="+mn-lt"/>
              </a:rPr>
              <a:t>neighborhood</a:t>
            </a:r>
            <a:r>
              <a:rPr lang="en-US" sz="2000" dirty="0">
                <a:latin typeface="+mn-lt"/>
              </a:rPr>
              <a:t>, in the city, in the world!) can </a:t>
            </a:r>
            <a:r>
              <a:rPr lang="en-US" sz="2000" dirty="0" smtClean="0">
                <a:latin typeface="+mn-lt"/>
              </a:rPr>
              <a:t>be </a:t>
            </a:r>
            <a:r>
              <a:rPr lang="en-US" sz="2000" dirty="0">
                <a:latin typeface="+mn-lt"/>
              </a:rPr>
              <a:t>involved in a </a:t>
            </a:r>
            <a:r>
              <a:rPr lang="en-US" sz="2000" dirty="0" smtClean="0">
                <a:latin typeface="+mn-lt"/>
              </a:rPr>
              <a:t>cyber-attack </a:t>
            </a:r>
            <a:r>
              <a:rPr lang="en-US" sz="2000" dirty="0">
                <a:latin typeface="+mn-lt"/>
              </a:rPr>
              <a:t>on a victim, or </a:t>
            </a:r>
            <a:r>
              <a:rPr lang="en-US" sz="2000" dirty="0" smtClean="0">
                <a:latin typeface="+mn-lt"/>
              </a:rPr>
              <a:t>at </a:t>
            </a:r>
            <a:r>
              <a:rPr lang="en-US" sz="2000" dirty="0">
                <a:latin typeface="+mn-lt"/>
              </a:rPr>
              <a:t>least find out about the incident… The </a:t>
            </a:r>
            <a:r>
              <a:rPr lang="en-US" sz="2000" dirty="0" smtClean="0">
                <a:latin typeface="+mn-lt"/>
              </a:rPr>
              <a:t>perception </a:t>
            </a:r>
            <a:r>
              <a:rPr lang="en-US" sz="2000" dirty="0">
                <a:latin typeface="+mn-lt"/>
              </a:rPr>
              <a:t>is that absolutely everyone </a:t>
            </a:r>
            <a:r>
              <a:rPr lang="en-US" sz="2000" dirty="0" smtClean="0">
                <a:latin typeface="+mn-lt"/>
              </a:rPr>
              <a:t>is </a:t>
            </a:r>
            <a:r>
              <a:rPr lang="en-US" sz="2000" dirty="0">
                <a:latin typeface="+mn-lt"/>
              </a:rPr>
              <a:t>in on the joke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Easy</a:t>
            </a:r>
            <a:r>
              <a:rPr lang="en-US" sz="2000" dirty="0" smtClean="0">
                <a:latin typeface="+mn-lt"/>
              </a:rPr>
              <a:t>: Often </a:t>
            </a:r>
            <a:r>
              <a:rPr lang="en-US" sz="2000" dirty="0">
                <a:latin typeface="+mn-lt"/>
              </a:rPr>
              <a:t>easier to be cruel using </a:t>
            </a:r>
            <a:r>
              <a:rPr lang="en-US" sz="2000" dirty="0" smtClean="0">
                <a:latin typeface="+mn-lt"/>
              </a:rPr>
              <a:t>technology </a:t>
            </a:r>
            <a:r>
              <a:rPr lang="en-US" sz="2000" dirty="0">
                <a:latin typeface="+mn-lt"/>
              </a:rPr>
              <a:t>because cyberbullying can be </a:t>
            </a:r>
            <a:r>
              <a:rPr lang="en-US" sz="2000" dirty="0" smtClean="0">
                <a:latin typeface="+mn-lt"/>
              </a:rPr>
              <a:t>done </a:t>
            </a:r>
            <a:r>
              <a:rPr lang="en-US" sz="2000" dirty="0">
                <a:latin typeface="+mn-lt"/>
              </a:rPr>
              <a:t>from a physically distant location, and </a:t>
            </a: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bully doesn’t have to see the immediate </a:t>
            </a:r>
            <a:r>
              <a:rPr lang="en-US" sz="2000" dirty="0" smtClean="0">
                <a:latin typeface="+mn-lt"/>
              </a:rPr>
              <a:t>response </a:t>
            </a:r>
            <a:r>
              <a:rPr lang="en-US" sz="2000" dirty="0">
                <a:latin typeface="+mn-lt"/>
              </a:rPr>
              <a:t>by the target</a:t>
            </a:r>
          </a:p>
        </p:txBody>
      </p:sp>
      <p:sp>
        <p:nvSpPr>
          <p:cNvPr id="7" name="Text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5867400"/>
            <a:ext cx="830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Source</a:t>
            </a:r>
            <a:r>
              <a:rPr lang="en-US" sz="1600" dirty="0" smtClean="0"/>
              <a:t>: </a:t>
            </a:r>
            <a:r>
              <a:rPr lang="en-US" sz="1600" i="1" dirty="0" smtClean="0"/>
              <a:t>Overview of Cyberbullying </a:t>
            </a:r>
            <a:r>
              <a:rPr lang="en-US" sz="1600" dirty="0" smtClean="0"/>
              <a:t>(</a:t>
            </a:r>
            <a:r>
              <a:rPr lang="en-US" sz="1600" dirty="0" err="1" smtClean="0"/>
              <a:t>Hinduja</a:t>
            </a:r>
            <a:r>
              <a:rPr lang="en-US" sz="1600" dirty="0" smtClean="0"/>
              <a:t> and </a:t>
            </a:r>
            <a:r>
              <a:rPr lang="en-US" sz="1600" dirty="0" err="1" smtClean="0"/>
              <a:t>Patchin</a:t>
            </a:r>
            <a:r>
              <a:rPr lang="en-US" sz="1600" dirty="0" smtClean="0"/>
              <a:t> – cyberbullying.us</a:t>
            </a:r>
            <a:endParaRPr lang="en-US" sz="1600" dirty="0"/>
          </a:p>
        </p:txBody>
      </p:sp>
      <p:pic>
        <p:nvPicPr>
          <p:cNvPr id="5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744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457200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</a:rPr>
              <a:t>Cyberbullying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1456521"/>
            <a:ext cx="533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Flaming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Harassment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Denigration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Impersonation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Outing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Trickery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Exclusion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+mn-lt"/>
              </a:rPr>
              <a:t>Cyberstalking</a:t>
            </a:r>
            <a:endParaRPr lang="en-US" sz="2800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457200" y="56388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Source: Nancy Willard, Center for Safe &amp; Responsible Use of the Internet</a:t>
            </a:r>
            <a:endParaRPr lang="en-US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547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3810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Cyberbullying: Getting Specific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1456521"/>
            <a:ext cx="533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Weird </a:t>
            </a:r>
            <a:r>
              <a:rPr lang="en-US" dirty="0"/>
              <a:t>or threatening look</a:t>
            </a:r>
            <a:br>
              <a:rPr lang="en-US" dirty="0"/>
            </a:br>
            <a:r>
              <a:rPr lang="en-US" dirty="0" smtClean="0"/>
              <a:t>Whispering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Excluding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Blackmailing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Spreading rumors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Threatening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Stealing </a:t>
            </a:r>
            <a:r>
              <a:rPr lang="en-US" dirty="0"/>
              <a:t>friends</a:t>
            </a:r>
            <a:br>
              <a:rPr lang="en-US" dirty="0"/>
            </a:br>
            <a:r>
              <a:rPr lang="en-US" dirty="0" smtClean="0"/>
              <a:t>Damaging </a:t>
            </a:r>
            <a:r>
              <a:rPr lang="en-US" dirty="0"/>
              <a:t>social relationships</a:t>
            </a:r>
            <a:br>
              <a:rPr lang="en-US" dirty="0"/>
            </a:br>
            <a:r>
              <a:rPr lang="en-US" dirty="0" smtClean="0"/>
              <a:t>Breaking </a:t>
            </a:r>
            <a:r>
              <a:rPr lang="en-US" dirty="0"/>
              <a:t>secrets</a:t>
            </a:r>
            <a:br>
              <a:rPr lang="en-US" dirty="0"/>
            </a:br>
            <a:r>
              <a:rPr lang="en-US" dirty="0"/>
              <a:t>C</a:t>
            </a:r>
            <a:r>
              <a:rPr lang="en-US" dirty="0" smtClean="0"/>
              <a:t>riticizing </a:t>
            </a:r>
            <a:r>
              <a:rPr lang="en-US" dirty="0"/>
              <a:t>clothes &amp; personalities</a:t>
            </a: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457200" y="56388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dirty="0" smtClean="0">
                <a:latin typeface="+mn-lt"/>
              </a:rPr>
              <a:t>Source: </a:t>
            </a:r>
            <a:r>
              <a:rPr lang="en-US" sz="1600" dirty="0"/>
              <a:t> </a:t>
            </a:r>
            <a:r>
              <a:rPr lang="en-US" sz="1600" dirty="0" smtClean="0"/>
              <a:t>Robyn </a:t>
            </a:r>
            <a:r>
              <a:rPr lang="en-US" sz="1600" dirty="0" err="1" smtClean="0"/>
              <a:t>Treyvaud</a:t>
            </a:r>
            <a:r>
              <a:rPr lang="en-US" sz="1600" dirty="0" smtClean="0"/>
              <a:t>: Cyber Safe Kids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205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457200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What Kids Should Do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1447800"/>
            <a:ext cx="609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+mn-lt"/>
              </a:rPr>
              <a:t>Don't </a:t>
            </a:r>
            <a:r>
              <a:rPr lang="en-US" sz="2800" dirty="0" smtClean="0">
                <a:latin typeface="+mn-lt"/>
              </a:rPr>
              <a:t>respond</a:t>
            </a:r>
            <a:endParaRPr lang="en-US" sz="2800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Don't retaliate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Talk </a:t>
            </a:r>
            <a:r>
              <a:rPr lang="en-US" sz="2800" dirty="0">
                <a:latin typeface="+mn-lt"/>
              </a:rPr>
              <a:t>to </a:t>
            </a:r>
            <a:r>
              <a:rPr lang="en-US" sz="2800" dirty="0" smtClean="0">
                <a:latin typeface="+mn-lt"/>
              </a:rPr>
              <a:t>some you trust</a:t>
            </a:r>
            <a:endParaRPr lang="en-US" sz="2800" dirty="0">
              <a:latin typeface="+mn-lt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Adults and </a:t>
            </a:r>
            <a:r>
              <a:rPr lang="en-US" sz="2800" i="1" dirty="0" smtClean="0">
                <a:latin typeface="+mn-lt"/>
              </a:rPr>
              <a:t>peers</a:t>
            </a:r>
            <a:r>
              <a:rPr lang="en-US" sz="2800" dirty="0" smtClean="0">
                <a:latin typeface="+mn-lt"/>
              </a:rPr>
              <a:t> too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Save </a:t>
            </a:r>
            <a:r>
              <a:rPr lang="en-US" sz="2800" dirty="0">
                <a:latin typeface="+mn-lt"/>
              </a:rPr>
              <a:t>the </a:t>
            </a:r>
            <a:r>
              <a:rPr lang="en-US" sz="2800" dirty="0" smtClean="0">
                <a:latin typeface="+mn-lt"/>
              </a:rPr>
              <a:t>evidence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Block </a:t>
            </a:r>
            <a:r>
              <a:rPr lang="en-US" sz="2800" dirty="0">
                <a:latin typeface="+mn-lt"/>
              </a:rPr>
              <a:t>the </a:t>
            </a:r>
            <a:r>
              <a:rPr lang="en-US" sz="2800" dirty="0" smtClean="0">
                <a:latin typeface="+mn-lt"/>
              </a:rPr>
              <a:t>person who is bullying you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Be civil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Don't </a:t>
            </a:r>
            <a:r>
              <a:rPr lang="en-US" sz="2800" dirty="0">
                <a:latin typeface="+mn-lt"/>
              </a:rPr>
              <a:t>be a </a:t>
            </a:r>
            <a:r>
              <a:rPr lang="en-US" sz="2800" dirty="0" smtClean="0">
                <a:latin typeface="+mn-lt"/>
              </a:rPr>
              <a:t>bully</a:t>
            </a:r>
            <a:endParaRPr lang="en-US" sz="2800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+mn-lt"/>
              </a:rPr>
              <a:t>Be a friend, not a </a:t>
            </a:r>
            <a:r>
              <a:rPr lang="en-US" sz="2800" dirty="0" smtClean="0">
                <a:latin typeface="+mn-lt"/>
              </a:rPr>
              <a:t>bystander</a:t>
            </a:r>
            <a:r>
              <a:rPr lang="en-US" sz="2800" b="1" dirty="0"/>
              <a:t> 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331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0"/>
            <a:ext cx="7772400" cy="102076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omic Sans MS" pitchFamily="66" charset="0"/>
                <a:ea typeface="ＭＳ Ｐゴシック" pitchFamily="34" charset="-128"/>
              </a:rPr>
              <a:t>What goes around comes around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US" sz="3600" b="1" dirty="0" smtClean="0">
                <a:ea typeface="ＭＳ Ｐゴシック" pitchFamily="34" charset="-128"/>
              </a:rPr>
              <a:t>  </a:t>
            </a:r>
            <a:r>
              <a:rPr lang="en-US" sz="3600" i="1" dirty="0" smtClean="0">
                <a:ea typeface="ＭＳ Ｐゴシック" pitchFamily="34" charset="-128"/>
              </a:rPr>
              <a:t>“Youth who engage in online aggressive behavior by making rude or nasty comments or frequently embarrassing others are </a:t>
            </a:r>
            <a:r>
              <a:rPr lang="en-US" sz="3600" b="1" i="1" dirty="0" smtClean="0">
                <a:ea typeface="ＭＳ Ｐゴシック" pitchFamily="34" charset="-128"/>
              </a:rPr>
              <a:t>more than twice as likely </a:t>
            </a:r>
            <a:r>
              <a:rPr lang="en-US" sz="3600" i="1" dirty="0" smtClean="0">
                <a:ea typeface="ＭＳ Ｐゴシック" pitchFamily="34" charset="-128"/>
              </a:rPr>
              <a:t>to report online interpersonal victimization." </a:t>
            </a:r>
          </a:p>
        </p:txBody>
      </p:sp>
      <p:pic>
        <p:nvPicPr>
          <p:cNvPr id="40964" name="Picture 8" descr="isttfcover.tif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389020"/>
            <a:ext cx="2122714" cy="235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542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ic-attack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1" y="664189"/>
            <a:ext cx="4445000" cy="33401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370718" y="140969"/>
            <a:ext cx="67124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Cyberbullying</a:t>
            </a:r>
            <a:r>
              <a:rPr lang="en-US" sz="4400" dirty="0" smtClean="0"/>
              <a:t> Panic!</a:t>
            </a:r>
          </a:p>
          <a:p>
            <a:pPr algn="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82600" y="3962400"/>
            <a:ext cx="8178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723900" y="5320605"/>
            <a:ext cx="7359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“85% of  12 and 13 year-olds have had experience with </a:t>
            </a:r>
            <a:r>
              <a:rPr lang="en-US" sz="2800" dirty="0" err="1" smtClean="0"/>
              <a:t>cyberbullying</a:t>
            </a:r>
            <a:r>
              <a:rPr lang="en-US" sz="2800" dirty="0" smtClean="0"/>
              <a:t>,” according to one claim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0"/>
            <a:ext cx="8458200" cy="1630363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Comic Sans MS" pitchFamily="66" charset="0"/>
                <a:ea typeface="ＭＳ Ｐゴシック" pitchFamily="34" charset="-128"/>
              </a:rPr>
              <a:t>Most kids don’t bully</a:t>
            </a:r>
          </a:p>
        </p:txBody>
      </p:sp>
      <p:sp>
        <p:nvSpPr>
          <p:cNvPr id="34819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2738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Source: Cox Communications Teen Online &amp; Wireless Safety Survey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1219200"/>
            <a:ext cx="77533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>The ‘</a:t>
            </a:r>
            <a:r>
              <a:rPr lang="en-US" b="1" i="1" dirty="0" smtClean="0">
                <a:latin typeface="Comic Sans MS" pitchFamily="66" charset="0"/>
                <a:ea typeface="ＭＳ Ｐゴシック" pitchFamily="34" charset="-128"/>
              </a:rPr>
              <a:t>Net</a:t>
            </a:r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> effect’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sz="2800" b="1" i="1" dirty="0" smtClean="0">
                <a:ea typeface="ＭＳ Ｐゴシック" pitchFamily="34" charset="-128"/>
              </a:rPr>
              <a:t>	</a:t>
            </a:r>
            <a:r>
              <a:rPr lang="en-US" sz="2000" b="1" i="1" dirty="0" smtClean="0">
                <a:ea typeface="ＭＳ Ｐゴシック" pitchFamily="34" charset="-128"/>
              </a:rPr>
              <a:t>For the most part,</a:t>
            </a:r>
            <a:r>
              <a:rPr lang="en-US" sz="2000" b="1" i="1" dirty="0">
                <a:ea typeface="ＭＳ Ｐゴシック" pitchFamily="34" charset="-128"/>
              </a:rPr>
              <a:t> </a:t>
            </a:r>
            <a:r>
              <a:rPr lang="en-US" sz="2000" b="1" i="1" dirty="0" smtClean="0">
                <a:ea typeface="ＭＳ Ｐゴシック" pitchFamily="34" charset="-128"/>
              </a:rPr>
              <a:t>the online world is pretty much like the “real world,” but there are a few special things to think about</a:t>
            </a:r>
          </a:p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>It can be permanent</a:t>
            </a:r>
          </a:p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>Stuff can be copied and pasted</a:t>
            </a:r>
          </a:p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>Lots of people can see it</a:t>
            </a:r>
          </a:p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>You don’t know for sure who’s seeing it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ea typeface="ＭＳ Ｐゴシック" pitchFamily="34" charset="-128"/>
              </a:rPr>
              <a:t>					</a:t>
            </a:r>
            <a:r>
              <a:rPr lang="en-US" sz="2000" b="1" i="1" dirty="0" smtClean="0">
                <a:ea typeface="ＭＳ Ｐゴシック" pitchFamily="34" charset="-128"/>
              </a:rPr>
              <a:t>AND</a:t>
            </a:r>
            <a:endParaRPr lang="en-US" sz="2400" b="1" i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>Disinhibition: </a:t>
            </a:r>
            <a:r>
              <a:rPr lang="en-US" sz="2400" dirty="0" smtClean="0">
                <a:ea typeface="ＭＳ Ｐゴシック" pitchFamily="34" charset="-128"/>
              </a:rPr>
              <a:t>Lack of visual cues reduces empathy</a:t>
            </a:r>
            <a:endParaRPr lang="en-US" sz="2400" b="1" dirty="0" smtClean="0">
              <a:ea typeface="ＭＳ Ｐゴシック" pitchFamily="34" charset="-128"/>
            </a:endParaRP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15364" name="Picture 3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605948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Source: </a:t>
            </a:r>
            <a:r>
              <a:rPr lang="en-US" sz="1800" dirty="0" smtClean="0">
                <a:latin typeface="Calibri" pitchFamily="34" charset="0"/>
              </a:rPr>
              <a:t>adapted from </a:t>
            </a:r>
            <a:r>
              <a:rPr lang="en-US" sz="1800" dirty="0" err="1" smtClean="0">
                <a:latin typeface="Calibri" pitchFamily="34" charset="0"/>
              </a:rPr>
              <a:t>danah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boyd: </a:t>
            </a:r>
            <a:r>
              <a:rPr lang="en-US" sz="1800" i="1" dirty="0">
                <a:latin typeface="Calibri" pitchFamily="34" charset="0"/>
              </a:rPr>
              <a:t>Taken out of Context, 2008</a:t>
            </a:r>
            <a:endParaRPr lang="en-US" sz="18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Examples of positive norming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990600"/>
            <a:ext cx="74676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2738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Source: Assessing Bullying in New Jersey Secondary Schools: Applying the Social Norms Model to Adolescent Violence: Craig, Perkins 2008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9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global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655638"/>
            <a:ext cx="9380538" cy="751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2209800" y="4365625"/>
            <a:ext cx="7924800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>
              <a:buFont typeface="Wingdings" pitchFamily="2" charset="2"/>
              <a:buChar char="§"/>
              <a:defRPr/>
            </a:pPr>
            <a:r>
              <a:rPr lang="en-US" sz="4400" dirty="0">
                <a:solidFill>
                  <a:srgbClr val="FFFF00"/>
                </a:solidFill>
                <a:latin typeface="+mj-lt"/>
              </a:rPr>
              <a:t>Media literacy / Critical thinking</a:t>
            </a:r>
          </a:p>
          <a:p>
            <a:pPr marL="742950" indent="-742950">
              <a:buFont typeface="Wingdings" pitchFamily="2" charset="2"/>
              <a:buChar char="§"/>
              <a:defRPr/>
            </a:pPr>
            <a:r>
              <a:rPr lang="en-US" sz="4400" dirty="0">
                <a:solidFill>
                  <a:srgbClr val="FFFF00"/>
                </a:solidFill>
                <a:latin typeface="+mj-lt"/>
              </a:rPr>
              <a:t>Digital citizenship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837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0"/>
            <a:ext cx="8382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Cornerstones of Online Safety 3.0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066800"/>
            <a:ext cx="3124200" cy="428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09600" y="304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Advice to Youth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1199322" y="5346954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“With great power comes great responsibility”</a:t>
            </a:r>
          </a:p>
          <a:p>
            <a:r>
              <a:rPr lang="en-US" dirty="0" smtClean="0">
                <a:latin typeface="+mn-lt"/>
              </a:rPr>
              <a:t>-Ben Parker, Spiderman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199322" y="6371317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Image ©2007 </a:t>
            </a:r>
            <a:r>
              <a:rPr lang="en-US" sz="1400" dirty="0">
                <a:latin typeface="+mn-lt"/>
              </a:rPr>
              <a:t>Marvel </a:t>
            </a:r>
            <a:r>
              <a:rPr lang="en-US" sz="1400" dirty="0" smtClean="0">
                <a:latin typeface="+mn-lt"/>
              </a:rPr>
              <a:t>Characters</a:t>
            </a:r>
            <a:endParaRPr lang="en-US" sz="1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838200" y="304800"/>
            <a:ext cx="8077200" cy="1524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US" sz="5400" b="1" dirty="0" smtClean="0">
                <a:latin typeface="Comic Sans MS" pitchFamily="66" charset="0"/>
                <a:ea typeface="ＭＳ Ｐゴシック" pitchFamily="34" charset="-128"/>
              </a:rPr>
            </a:br>
            <a:r>
              <a:rPr lang="en-US" sz="5400" b="1" dirty="0" smtClean="0">
                <a:latin typeface="Comic Sans MS" pitchFamily="66" charset="0"/>
                <a:ea typeface="ＭＳ Ｐゴシック" pitchFamily="34" charset="-128"/>
              </a:rPr>
              <a:t>Thank you!</a:t>
            </a:r>
            <a:endParaRPr lang="en-US" sz="5400" dirty="0" smtClean="0">
              <a:ea typeface="ＭＳ Ｐゴシック" pitchFamily="34" charset="-128"/>
            </a:endParaRPr>
          </a:p>
        </p:txBody>
      </p:sp>
      <p:sp>
        <p:nvSpPr>
          <p:cNvPr id="60419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2209800"/>
            <a:ext cx="670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dirty="0">
              <a:latin typeface="Calibri" pitchFamily="34" charset="0"/>
            </a:endParaRPr>
          </a:p>
          <a:p>
            <a:pPr algn="ctr" eaLnBrk="0" hangingPunct="0"/>
            <a:r>
              <a:rPr lang="en-US" sz="3600" b="1" dirty="0">
                <a:latin typeface="Calibri" pitchFamily="34" charset="0"/>
              </a:rPr>
              <a:t>Larry Magid</a:t>
            </a:r>
          </a:p>
          <a:p>
            <a:pPr algn="ctr" eaLnBrk="0" hangingPunct="0"/>
            <a:r>
              <a:rPr lang="en-US" sz="3600" b="1" dirty="0">
                <a:latin typeface="Calibri" pitchFamily="34" charset="0"/>
                <a:hlinkClick r:id="rId9"/>
              </a:rPr>
              <a:t>larry@</a:t>
            </a:r>
            <a:r>
              <a:rPr lang="en-US" sz="3600" b="1" dirty="0" smtClean="0">
                <a:latin typeface="Calibri" pitchFamily="34" charset="0"/>
                <a:hlinkClick r:id="rId9"/>
              </a:rPr>
              <a:t>connectsafely.org</a:t>
            </a:r>
            <a:endParaRPr lang="en-US" sz="2800" dirty="0"/>
          </a:p>
          <a:p>
            <a:pPr marL="1143000" lvl="2" indent="-228600" eaLnBrk="0" hangingPunct="0"/>
            <a:endParaRPr lang="en-US" i="1" dirty="0"/>
          </a:p>
        </p:txBody>
      </p:sp>
      <p:pic>
        <p:nvPicPr>
          <p:cNvPr id="60420" name="Picture 5" descr="CScharacter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5105400"/>
            <a:ext cx="67945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guyanddo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5105400"/>
            <a:ext cx="19685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slogo_cropped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800" y="41148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>What adults worry about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33400" y="1600200"/>
            <a:ext cx="76962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Stranger danger</a:t>
            </a:r>
            <a:endParaRPr lang="en-US" sz="3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Viewing inappropriate content</a:t>
            </a:r>
            <a:endParaRPr lang="en-US" sz="3200" i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Posting/</a:t>
            </a:r>
            <a:r>
              <a:rPr lang="en-US" sz="3200" dirty="0">
                <a:latin typeface="+mj-lt"/>
              </a:rPr>
              <a:t>s</a:t>
            </a:r>
            <a:r>
              <a:rPr lang="en-US" sz="3200" dirty="0" smtClean="0">
                <a:latin typeface="+mj-lt"/>
              </a:rPr>
              <a:t>ending </a:t>
            </a:r>
            <a:r>
              <a:rPr lang="en-US" sz="3200" dirty="0">
                <a:latin typeface="+mj-lt"/>
              </a:rPr>
              <a:t>inappropriate content </a:t>
            </a:r>
            <a:endParaRPr lang="en-US" sz="3200" i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Cyberbullying &amp; harassment </a:t>
            </a:r>
            <a:endParaRPr lang="en-US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Privacy and reputation</a:t>
            </a:r>
            <a:endParaRPr lang="en-US" sz="3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Online addiction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Online contributing to destructive, illegal or inappropriate behavior </a:t>
            </a:r>
            <a:endParaRPr lang="en-US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Device </a:t>
            </a:r>
            <a:r>
              <a:rPr lang="en-US" sz="3200" dirty="0">
                <a:latin typeface="+mj-lt"/>
              </a:rPr>
              <a:t>security &amp; social engineering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6388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>“Stranger danger”</a:t>
            </a:r>
          </a:p>
        </p:txBody>
      </p:sp>
      <p:sp>
        <p:nvSpPr>
          <p:cNvPr id="17411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002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447800"/>
            <a:ext cx="476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3215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09600" y="533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Who are you talking to?</a:t>
            </a:r>
            <a:endParaRPr lang="en-US" sz="3600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676400" y="1524000"/>
            <a:ext cx="5791200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Most people on and off the Web are nice folks, but not everyone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People may not be who they say they are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If the conversation turns to sex or starts to get creepy, get out of there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Never meet up with someone you first met online 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But if you must, take along a parent or a bunch of your friends and make sure it’s in a public place and let people know where you’re going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+mn-lt"/>
            </a:endParaRPr>
          </a:p>
          <a:p>
            <a:endParaRPr lang="en-US" dirty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69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676400" y="3810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omic Sans MS"/>
                <a:cs typeface="Comic Sans MS"/>
              </a:rPr>
              <a:t>Digital citizenship</a:t>
            </a:r>
            <a:endParaRPr lang="en-US" sz="4400" b="1" dirty="0">
              <a:latin typeface="Comic Sans MS"/>
              <a:cs typeface="Comic Sans M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038600" y="2438400"/>
            <a:ext cx="1520442" cy="1703252"/>
          </a:xfrm>
          <a:prstGeom prst="rect">
            <a:avLst/>
          </a:prstGeom>
        </p:spPr>
      </p:pic>
      <p:pic>
        <p:nvPicPr>
          <p:cNvPr id="5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09600" y="228600"/>
            <a:ext cx="830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What it means to be a digital citizen</a:t>
            </a:r>
            <a:endParaRPr lang="en-US" sz="3200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676400" y="990600"/>
            <a:ext cx="5791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You have rights </a:t>
            </a:r>
            <a:r>
              <a:rPr lang="en-US" sz="2200" i="1" dirty="0" smtClean="0">
                <a:latin typeface="+mn-lt"/>
              </a:rPr>
              <a:t>and</a:t>
            </a:r>
            <a:r>
              <a:rPr lang="en-US" sz="2200" dirty="0" smtClean="0">
                <a:latin typeface="+mn-lt"/>
              </a:rPr>
              <a:t> responsibilities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Other people have rights too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Treat others the way you want to be treated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Be nice to friends online and off line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Respect other people’s privacy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Your online life is a reflection of you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Respect other people’s digital property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Respect other people’s digital space (don’t be a hacker)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Insist that you and people around you be treated respectfully</a:t>
            </a:r>
          </a:p>
          <a:p>
            <a:pPr>
              <a:spcAft>
                <a:spcPts val="1200"/>
              </a:spcAft>
            </a:pPr>
            <a:endParaRPr lang="en-US" sz="2000" dirty="0" smtClean="0">
              <a:latin typeface="+mn-lt"/>
            </a:endParaRPr>
          </a:p>
          <a:p>
            <a:endParaRPr lang="en-US" sz="2000" dirty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230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Strut your </a:t>
            </a:r>
            <a:r>
              <a:rPr lang="en-US" b="1" i="1" dirty="0" smtClean="0">
                <a:latin typeface="Comic Sans MS" pitchFamily="66" charset="0"/>
              </a:rPr>
              <a:t>own</a:t>
            </a:r>
            <a:r>
              <a:rPr lang="en-US" b="1" dirty="0" smtClean="0">
                <a:latin typeface="Comic Sans MS" pitchFamily="66" charset="0"/>
              </a:rPr>
              <a:t> stuff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sz="2400" dirty="0" smtClean="0"/>
              <a:t>Stuff you create belongs to you and you should control what’s done with it</a:t>
            </a:r>
          </a:p>
          <a:p>
            <a:r>
              <a:rPr lang="en-US" sz="2400" dirty="0" smtClean="0"/>
              <a:t>Don’t steal other people’s digital material</a:t>
            </a:r>
          </a:p>
          <a:p>
            <a:pPr lvl="1"/>
            <a:r>
              <a:rPr lang="en-US" sz="2000" dirty="0" smtClean="0"/>
              <a:t>Just because you can’t hold it in your hand doesn’t mean it’s not real</a:t>
            </a:r>
          </a:p>
          <a:p>
            <a:r>
              <a:rPr lang="en-US" sz="2400" dirty="0" smtClean="0"/>
              <a:t>Be original</a:t>
            </a:r>
          </a:p>
          <a:p>
            <a:pPr lvl="1"/>
            <a:r>
              <a:rPr lang="en-US" sz="2000" dirty="0" smtClean="0"/>
              <a:t>It’s OK to quote others but their words are their words</a:t>
            </a:r>
          </a:p>
          <a:p>
            <a:r>
              <a:rPr lang="en-US" sz="2400" dirty="0" smtClean="0"/>
              <a:t>Cite your sources</a:t>
            </a:r>
          </a:p>
          <a:p>
            <a:pPr lvl="1"/>
            <a:r>
              <a:rPr lang="en-US" sz="2000" dirty="0" smtClean="0"/>
              <a:t>Whether it’s a quote or a picture, show where you got it. It actually makes you look smarter</a:t>
            </a:r>
          </a:p>
          <a:p>
            <a:endParaRPr lang="en-US" sz="2800" dirty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8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DEFtWLSkyk2smfkhCvs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zDamppn2HTh0mmGTZGF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3Ou2MsqDF2nY6nKVturx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uSYMyCAa5pQVoCoVCldF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PEdsHbQj5tW53tBMrNMjf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G3edmgTITNf2kB40UN2u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7aY8xyS5kfaFcUxkgkhm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GmiMRBrpCmRIV4feJlP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lySvExIqdOcwrFaLBX8q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REp9tAxIdAs4tBQKHgEU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OtYt52BVxHzGvDnH8QR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hgRADnYEz9ym2PVbZvv7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ZniNUM2jHJ76UwlPH4yc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vN6cmZ7N3JFxd7TsEChX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Sx1VCFcPbOmd2BB8FPEAo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kQkSNGatTOGyXZi07nuo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YMyRa2V9aGYbnUM2Gjs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0wyK91b8LrzlSxkVv7xK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5gmvbpqOPBRnonuVg6qB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MCne4GaWwFhM2iqTUY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C12eIKNkvy40VM8LN6sB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3GALhD5eDLB53aAk0mWnB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tIJ1AjYKmS9o1ZZcBNic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8aH5dFwC9cNnDN4BvBZo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b247mp9uAErLd62velV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yfmaezR4mwyfyZwcCld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AdM5zi3RzviEtPKcazDv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vhUvRSMDqiqajFAbxjBFf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ksOrv9lmMQdvlNwbBEr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nhH463Qv05butDoVuYs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jHL6Vt0CwcvG5wKr2iv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7KaVI8hfXZoWQHpxTHJV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xnJvNP9YQKZiTYdjTnw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n8kaRIXnXzE7V2pgoYQ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Sfs9y9ZAfTwdf86OynN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gkT7QhCzbJGO0AaDXr1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DM2aUCYxQWAsS0gKRGK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N5CZAoDL1FJYsKz7tNomZ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6cM6wi76SAj1ylrtq7I5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VRBxrNJwdT2zoYb6N6w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2BfSwVOEw8jJReUKGj8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lFceDKzx9NNttgScO1b3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wL3uf0UYmTs9P0iygOHz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E7Wc2qcLWGV4tP1GNJx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hHpUs82kmwKCvpmiORy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jxTyL5zXdhAAhrC37mDz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EqVKl8CDcKC2KXMmLTbtv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sUVOJe7TPQ8PnpxhAi9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asYpEoZRYCjMfvZDoOc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uF2XKwhfZFUiJsQjAIUX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wAa2iXTle7tgYinHDsAJ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bYhjehYnbVa90LiToqVwB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RWLwM5euzJ2Y8rMIejm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PsuyVS4rm8STJegLbO7K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eZ9WVVehmYc36j2d9lp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QqvVpsghS7GIfWs2UlFO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RpxVvG2BA5YXWVgZoT1h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5fHyss7xwFf5euoZW9d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GG7WJXELlqnjUTensL9P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N15yPaogUh9bz1qvJaTK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IUzuKzGrVWr9S6Rb8tn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aJkcWW2ZVIcYiaYkpPz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Jp9kEx1pnfjDKQaxCJoV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BW13RvKxZk88QNjRw6T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XTNGdO4yv2IWZV3CivXv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FFq7aRcP5qcZsfxYkdlO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UNRfu0rSYvo0e7g5Ec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CFQFcugrs0XpFt0QASUB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JZsO5jaK9wdnLCgVnbnc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Br0pHez9s3kB4RMFV8I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NQmEPJOaiKQ2o0OFBWa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a39yo8IgfuemIE933oQki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L1sLRfwL2kPDNc6rA6T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siwmqlwAQMs9xUZoopM7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GGmECyxkGKpuowVnQ0JI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S1mRXXfdoHialMpcDXeI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iNzvdgTjypENkiKBz4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n6OBfBu9HGDQ8EuHq9dX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BkvHM7YJxGdCNS4Quxl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beb8YEnLutmNN33ns2Xv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KGZ4USmEDbIv7zomeBvy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iZxeHe71vQkqtu9TKvoP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4iWtY5OlZPHPo0wFb8xB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qZEGwOAI1E80uiJYOj6K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GeHITHqDmta2Al0eudOy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2dRp14NCu7tuhRBIzkU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a7KTZgrBOQIubtQuGlQJ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1Sc6p1KoeLNFxzw4Njy8b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y638DMEuDeqx3KE75wa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ZwfNYyj8m4x73wauI8sI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MNG7S5Ey21v7yEPQDFXk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4Dq5Pygjz6KWjgsvUzP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FYjSks7H6VsKUpyO6V6H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bG6UdkR09e57Ufhdf1d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JE58m4kgheuc6gn3SttZ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vHMkTHYCTCzPqPimg110z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Jh5hoXSwow1FWsO4YNG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CH81Qc8KFQPgUO35Gmn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qjUfNvGjLwSFo9n7Gn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ooJ58B3iRqtTsB6ZzqIu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b3G7LJongxRDkYsZ8qpp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QFx01S7jwb1EwHHVWkfZ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K29EVifGnc60ADnfMCz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R0RrFcJ2nSDMUvQmXO4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yw63yHyDpwOqb9NtD3Wk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4YIwJE4G4cNjnAOynzB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mOJRopFLWpx2rklCD2u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6XujHytb1TsZjaikGj8Y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T8Hs80pUQ4LfReyHQbAV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38a3iXIlLOwxBa05kaBZ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lxmHfhsBh5FydF6q5jDM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VCevhnPeqHM7hMDKQYKB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4FPyG0PcGUuIkb7RMzJZ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xUq68ChM3FUO5yi5Irbv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JjCnGKQpjvr8AgCcP63Y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DM5rNfs9O7BAb7tKVwV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vaWF4gPg9FCzxxys2J3E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q62O6K0pCF8QG74Gn0B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dyI9mdzkIo3IlV85vdx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j2k9GbiJMJ1GTu6WoNPh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DMAEpWtVlRWSfZZ240qHP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MYL8yhun6sqieGPdwo2Y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GF2DZzPKB1XAflnxD0f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gqcb1J02i3X2Y0ic3ox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fBgp6bgrfZ7th66UiVx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Bw55AjcHakFs9p42lOhv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jhaRYqE0SvMqx95qRSMej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kErtPZL1IcG8qrmzsEt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sM4hrIIjSgGQgCYClhF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M8FFxJsSSHDlbFpyx2jp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rzaKAPjcuxIxZVBMaYRZ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dVqjdNJCVRBmH5uN9Cz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8CDgRhDQFkl4oomuY6b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Kic6yAwlrJ8jhzxKRIp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HUBTQyprRelHRl3KJ3j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V57MWdetd826BiuEJYVZ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XAIcH6Zm94K5YvM4Bcd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FKKLf4jloTJ18w4Kw7t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mvkZSFmJMtUJVXrWRV2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mWnf0RF5V8eHofrgcEY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kfJftS03dluMI3eqtvvj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g7oB6iAgxOahv9nBCFv3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veycuAJoP0J5PYETy5P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pT53EAZtCpJlTny65FO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L3xDYLXYS9ssOF6rV8o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mu5glrZ9zTH772w0Cdw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TqySZEJF10TrH3yHpvY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KHx4UVwbPKLMAEIsrlp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eGlssVN0FPZkGQlVJO8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FUsUYX3DjGH3tRJrsBn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MfYR7wBAK0w50qZxWQW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FfXyDRFu70yEhZM2UXd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DCntbhlxtm3J7dW6Px1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xnRirVFwS3qtCltDkjf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1hjMBP0p0OnW40CTPqR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iEAACccHsI9nlzZFjPv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5Fht0rtOlAF1YEc0dOci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NGE2Ua62r0XFzVj9bLe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HkBktjCHgKhpRAPYwjHj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3i5gH3Dq4GjfYjrAHNqJ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o93IkdeUW2p2hiecBy4P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6CBvwWBUTpVPUWdZJpb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Cv3Avpue5ZnZzthUe8oJ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PW29lucRFUxO2r6PGij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07roiZCPEEwPQMFsmB6I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h5TLSUITQI6OPBL3vz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YcErmkHcj8h69iodKUVK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JXQRByB8YHLg7G7qxoc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xIrsEiP86vlRsGBvI8B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kTbH5jnwy2HLq7p8Tii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UfdrP1G32eNYnxhWcwK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aHft5zeiSjX5ZVtEtlQu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XsJSQX6L52iA5wblV6O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d4LfEqBy5xRdCru2mfZ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0iymsy2oJskGJNKdIhc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MoQXt7qJGf8urqjuuyJH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goNnBInwxeg5w9vv5VYZ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fmjTeNEnwCW8r95vIl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R5xwdzq038ZuWyBV8PLpy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EiysZF2eLfUtitxY3glZ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OsQXE9yVBpyEwzqXFlPh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CGMWkUJYYMcxu5C10TGP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UEXXx5A0995CQabHODb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rY5klDkVBax6L7ZmmDn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gipiKZI5YJe8hYPfL3D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fbWZXRU18QwGWm3XBP7gb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rRfsPj52D158dYSdKXG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5Jo4Irhyfr9oxe4SN0Qz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1CT1u9TpiovwMw4LBDL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sA13mZpgEDnE1ZpJeOaz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25acdl82no1xQmAdBy51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T1rxO2pcNrLoD5AQ01f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8dPiAUGDqVteVpcA47g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Ni75676DAwKnSeIvruw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Vp9bDpX7mPlbqwavOzw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7lQQqcM9JkzENsQlGBP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XfBfRbdVii8z9RPLEzS6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tywYSyGLE1VXnIVUtHG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1GObkWFWDeuXVBEExor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fs9szT5P5SNzwPaGeK6H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FowGmneyaaGT7UAXtXOs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tpMjgO9i1yJHrl2RmLR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C9m5OuRaHutWxZKFfDgG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OoOEmokQzzQfqeskh8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LTmic68A7lLUxgpFdNj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pgdJnQUw8SGQAcJaOQHJ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7Zu9wc6tVenFqa3rUzviP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Y8uf1bVoExby3vrlahc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5lTY2F4k1TEpUeNX5XEJ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IYdUdRD1XmTK29m29gjj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TfKVaG5Vh01WZgtDZnEE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UEAdycceBJwRCUK7rcHZ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vabEA2OnpnHq4zj0jqOJ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dbwri1P6CwlB8q2UCaq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99bQbOrTgbcykWZ79JNyi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cgjnei8YKmBrnXZsFdqdB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5sqSXpODiwQ41lB7cnd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144808</TotalTime>
  <Words>1194</Words>
  <Application>Microsoft Office PowerPoint</Application>
  <PresentationFormat>On-screen Show (4:3)</PresentationFormat>
  <Paragraphs>186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Comic Sans MS</vt:lpstr>
      <vt:lpstr>Wingdings</vt:lpstr>
      <vt:lpstr>Office Theme</vt:lpstr>
      <vt:lpstr>Digital Citizenship and Media Literacy</vt:lpstr>
      <vt:lpstr>4 Types of Online Safety</vt:lpstr>
      <vt:lpstr>The ‘Net effect’</vt:lpstr>
      <vt:lpstr>What adults worry about</vt:lpstr>
      <vt:lpstr>“Stranger danger”</vt:lpstr>
      <vt:lpstr>PowerPoint Presentation</vt:lpstr>
      <vt:lpstr>PowerPoint Presentation</vt:lpstr>
      <vt:lpstr>PowerPoint Presentation</vt:lpstr>
      <vt:lpstr>Strut your own stuff</vt:lpstr>
      <vt:lpstr>PowerPoint Presentation</vt:lpstr>
      <vt:lpstr>Passwords</vt:lpstr>
      <vt:lpstr>Security</vt:lpstr>
      <vt:lpstr>Privacy &amp; Reputation Management</vt:lpstr>
      <vt:lpstr>Protect your privacy</vt:lpstr>
      <vt:lpstr>Reputation management: Have a good digital footprint</vt:lpstr>
      <vt:lpstr>Critical thinking</vt:lpstr>
      <vt:lpstr>Social networking</vt:lpstr>
      <vt:lpstr>“Sexting”</vt:lpstr>
      <vt:lpstr>Reporting abuse</vt:lpstr>
      <vt:lpstr>Don’t go there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goes around comes around</vt:lpstr>
      <vt:lpstr>PowerPoint Presentation</vt:lpstr>
      <vt:lpstr>Most kids don’t bully</vt:lpstr>
      <vt:lpstr>Examples of positive norming</vt:lpstr>
      <vt:lpstr>PowerPoint Presentation</vt:lpstr>
      <vt:lpstr>PowerPoint Presentation</vt:lpstr>
      <vt:lpstr> Thank you!</vt:lpstr>
    </vt:vector>
  </TitlesOfParts>
  <Company>Anne Collier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Zooming in on MySpace (and teen social networking)</dc:title>
  <dc:creator>Larry</dc:creator>
  <cp:lastModifiedBy>Bryson Williams (Arabia Mountain High School)</cp:lastModifiedBy>
  <cp:revision>1317</cp:revision>
  <cp:lastPrinted>2009-10-18T17:39:38Z</cp:lastPrinted>
  <dcterms:created xsi:type="dcterms:W3CDTF">2009-12-18T23:34:06Z</dcterms:created>
  <dcterms:modified xsi:type="dcterms:W3CDTF">2016-12-19T13:35:13Z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1CbtLUTkplpknRUovOEO1idGglvT1n7F-VvUGUOTSQgY</vt:lpwstr>
  </property>
  <property fmtid="{D5CDD505-2E9C-101B-9397-08002B2CF9AE}" pid="4" name="Google.Documents.RevisionId">
    <vt:lpwstr>00790162824290244026</vt:lpwstr>
  </property>
  <property fmtid="{D5CDD505-2E9C-101B-9397-08002B2CF9AE}" pid="5" name="Google.Documents.PreviousRevisionId">
    <vt:lpwstr>17139295506410119952</vt:lpwstr>
  </property>
  <property fmtid="{D5CDD505-2E9C-101B-9397-08002B2CF9AE}" pid="6" name="Google.Documents.PluginVersion">
    <vt:lpwstr>2.0.2154.5604</vt:lpwstr>
  </property>
  <property fmtid="{D5CDD505-2E9C-101B-9397-08002B2CF9AE}" pid="7" name="Google.Documents.MergeIncapabilityFlags">
    <vt:i4>0</vt:i4>
  </property>
</Properties>
</file>